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12"/>
  </p:notesMasterIdLst>
  <p:sldIdLst>
    <p:sldId id="256" r:id="rId2"/>
    <p:sldId id="347" r:id="rId3"/>
    <p:sldId id="358" r:id="rId4"/>
    <p:sldId id="349" r:id="rId5"/>
    <p:sldId id="348" r:id="rId6"/>
    <p:sldId id="361" r:id="rId7"/>
    <p:sldId id="362" r:id="rId8"/>
    <p:sldId id="360" r:id="rId9"/>
    <p:sldId id="359" r:id="rId10"/>
    <p:sldId id="363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347"/>
            <p14:sldId id="358"/>
            <p14:sldId id="349"/>
            <p14:sldId id="348"/>
            <p14:sldId id="361"/>
            <p14:sldId id="362"/>
            <p14:sldId id="360"/>
            <p14:sldId id="359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0" autoAdjust="0"/>
    <p:restoredTop sz="94625" autoAdjust="0"/>
  </p:normalViewPr>
  <p:slideViewPr>
    <p:cSldViewPr>
      <p:cViewPr varScale="1">
        <p:scale>
          <a:sx n="108" d="100"/>
          <a:sy n="108" d="100"/>
        </p:scale>
        <p:origin x="2244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4"/>
    </p:cViewPr>
  </p:sorterViewPr>
  <p:notesViewPr>
    <p:cSldViewPr>
      <p:cViewPr varScale="1">
        <p:scale>
          <a:sx n="87" d="100"/>
          <a:sy n="87" d="100"/>
        </p:scale>
        <p:origin x="3840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740DED-B6E0-3F6F-EF41-D87966848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65D24-C002-9EBC-9F03-1BE914AF1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245E9-9DD4-2ECC-DD29-A4782BEB6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/>
              <a:t>(Python)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8AFBC5-2FFB-85C9-567B-CE8241EB9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AB8C933-4A72-30AE-0C92-80A86944710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rm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이 아닌 </a:t>
            </a:r>
            <a:r>
              <a:rPr lang="ko-KR" altLang="en-US" dirty="0" err="1"/>
              <a:t>파이썬을</a:t>
            </a:r>
            <a:r>
              <a:rPr lang="ko-KR" altLang="en-US" dirty="0"/>
              <a:t> 사용하는 이유</a:t>
            </a:r>
            <a:endParaRPr lang="en-US" altLang="ko-KR" dirty="0"/>
          </a:p>
          <a:p>
            <a:pPr lvl="1"/>
            <a:r>
              <a:rPr lang="ko-KR" altLang="en-US" dirty="0" err="1"/>
              <a:t>머신러닝을</a:t>
            </a:r>
            <a:r>
              <a:rPr lang="ko-KR" altLang="en-US" dirty="0"/>
              <a:t> 위한 알고리즘이 많다</a:t>
            </a:r>
            <a:endParaRPr lang="en-US" altLang="ko-KR" dirty="0"/>
          </a:p>
          <a:p>
            <a:pPr lvl="1"/>
            <a:r>
              <a:rPr lang="ko-KR" altLang="en-US" dirty="0"/>
              <a:t>대부분 </a:t>
            </a:r>
            <a:r>
              <a:rPr lang="en-US" altLang="ko-KR" dirty="0"/>
              <a:t>AI</a:t>
            </a:r>
            <a:r>
              <a:rPr lang="ko-KR" altLang="en-US" dirty="0"/>
              <a:t>학자들이 </a:t>
            </a:r>
            <a:r>
              <a:rPr lang="ko-KR" altLang="en-US" dirty="0" err="1"/>
              <a:t>파이썬을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필요한 정보</a:t>
            </a:r>
            <a:r>
              <a:rPr lang="en-US" altLang="ko-KR" dirty="0"/>
              <a:t>, </a:t>
            </a:r>
            <a:r>
              <a:rPr lang="ko-KR" altLang="en-US" dirty="0"/>
              <a:t>커뮤니티가 활성화 되어있음</a:t>
            </a:r>
            <a:endParaRPr lang="en-US" altLang="ko-KR" dirty="0"/>
          </a:p>
          <a:p>
            <a:pPr lvl="1"/>
            <a:r>
              <a:rPr lang="ko-KR" altLang="en-US" dirty="0"/>
              <a:t>웹</a:t>
            </a:r>
            <a:r>
              <a:rPr lang="en-US" altLang="ko-KR" dirty="0"/>
              <a:t>&amp;</a:t>
            </a:r>
            <a:r>
              <a:rPr lang="ko-KR" altLang="en-US" dirty="0"/>
              <a:t>앱 애플리케이션과 호환성 가능</a:t>
            </a:r>
            <a:endParaRPr lang="en-US" altLang="ko-KR" dirty="0"/>
          </a:p>
          <a:p>
            <a:pPr lvl="1"/>
            <a:r>
              <a:rPr lang="en-US" altLang="ko-KR" dirty="0"/>
              <a:t>R</a:t>
            </a:r>
            <a:r>
              <a:rPr lang="ko-KR" altLang="en-US" dirty="0"/>
              <a:t>은 주로 통계 분석과 시각화에 특화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281F54-3859-D5F7-46A0-B9DDFCFF2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98" y="4005064"/>
            <a:ext cx="7498804" cy="20162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1264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8AD97-E86F-F3B6-0602-776BA4DD7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441DC-EECB-AB44-F325-519AD519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</a:t>
            </a:r>
            <a:r>
              <a:rPr lang="en-US" altLang="ko-KR" dirty="0"/>
              <a:t>(</a:t>
            </a:r>
            <a:r>
              <a:rPr lang="ko-KR" altLang="en-US" dirty="0"/>
              <a:t>기계 학습</a:t>
            </a:r>
            <a:r>
              <a:rPr lang="en-US" altLang="ko-KR" dirty="0"/>
              <a:t>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A39338-6B8B-7179-35BF-E126F027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51199-59E1-001D-8327-ED65F6BCBB5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152128"/>
          </a:xfrm>
        </p:spPr>
        <p:txBody>
          <a:bodyPr>
            <a:normAutofit/>
          </a:bodyPr>
          <a:lstStyle/>
          <a:p>
            <a:r>
              <a:rPr lang="ko-KR" altLang="en-US" dirty="0"/>
              <a:t>머신 러닝과 딥 러닝은 모두 </a:t>
            </a:r>
            <a:r>
              <a:rPr lang="en-US" altLang="ko-KR" dirty="0"/>
              <a:t>AI</a:t>
            </a:r>
            <a:r>
              <a:rPr lang="ko-KR" altLang="en-US" dirty="0"/>
              <a:t>의 하위 분야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5C4CBF-AFD7-B3C1-1654-11BAFFDA6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47" y="2073342"/>
            <a:ext cx="5676106" cy="3431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415683-6D1F-AC85-5011-BFC4FBC2D05D}"/>
              </a:ext>
            </a:extLst>
          </p:cNvPr>
          <p:cNvSpPr txBox="1"/>
          <p:nvPr/>
        </p:nvSpPr>
        <p:spPr>
          <a:xfrm>
            <a:off x="432084" y="5661248"/>
            <a:ext cx="846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머신 러닝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,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딥러닝 모두 데이터를 기반으로 지식을 학습하고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이를 바탕으로 예측함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</a:t>
            </a:r>
          </a:p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하지만 두 기술은 알고리즘과 학습 방식에서 차이가 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8912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77E5F-7D1D-602F-EDE7-B1B7A8C73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12E49-721B-D94B-F1FD-F44840ED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C5F78E-5939-88D1-B5DC-1F6F5333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328C8-14C4-6F2D-45CA-070B9243EC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152128"/>
          </a:xfrm>
        </p:spPr>
        <p:txBody>
          <a:bodyPr>
            <a:normAutofit/>
          </a:bodyPr>
          <a:lstStyle/>
          <a:p>
            <a:r>
              <a:rPr lang="ko-KR" altLang="en-US" dirty="0"/>
              <a:t>머신 러닝은 학습 유형에 따라 지도학습</a:t>
            </a:r>
            <a:r>
              <a:rPr lang="en-US" altLang="ko-KR" dirty="0"/>
              <a:t>, </a:t>
            </a:r>
            <a:r>
              <a:rPr lang="ko-KR" altLang="en-US" dirty="0"/>
              <a:t>비지도 학습</a:t>
            </a:r>
            <a:r>
              <a:rPr lang="en-US" altLang="ko-KR" dirty="0"/>
              <a:t>, </a:t>
            </a:r>
            <a:r>
              <a:rPr lang="ko-KR" altLang="en-US" dirty="0"/>
              <a:t>강화 학습이 있음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8F135C-0469-13CC-5541-0D12BBAB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663" y="2381808"/>
            <a:ext cx="5274618" cy="398753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C61D26-6731-6804-7F02-0B80B1E027E6}"/>
              </a:ext>
            </a:extLst>
          </p:cNvPr>
          <p:cNvSpPr/>
          <p:nvPr/>
        </p:nvSpPr>
        <p:spPr>
          <a:xfrm>
            <a:off x="3806900" y="5517232"/>
            <a:ext cx="1296144" cy="780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강화학습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A3064C-3721-1FD7-598C-48B15B41D04E}"/>
              </a:ext>
            </a:extLst>
          </p:cNvPr>
          <p:cNvSpPr/>
          <p:nvPr/>
        </p:nvSpPr>
        <p:spPr>
          <a:xfrm>
            <a:off x="5580112" y="5517231"/>
            <a:ext cx="1296144" cy="780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비지도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학습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61235C-9340-58D1-27DA-EC224FBCAFD2}"/>
              </a:ext>
            </a:extLst>
          </p:cNvPr>
          <p:cNvSpPr/>
          <p:nvPr/>
        </p:nvSpPr>
        <p:spPr>
          <a:xfrm>
            <a:off x="2107002" y="5517230"/>
            <a:ext cx="1296144" cy="780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지도학습</a:t>
            </a:r>
          </a:p>
        </p:txBody>
      </p:sp>
    </p:spTree>
    <p:extLst>
      <p:ext uri="{BB962C8B-B14F-4D97-AF65-F5344CB8AC3E}">
        <p14:creationId xmlns:p14="http://schemas.microsoft.com/office/powerpoint/2010/main" val="2525758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7F1B5-542D-5352-45CE-B36AA9AF1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6E0F6-ECC6-8C67-6DDA-DA6C3458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 </a:t>
            </a:r>
            <a:r>
              <a:rPr lang="en-US" altLang="ko-KR" dirty="0"/>
              <a:t>- </a:t>
            </a:r>
            <a:r>
              <a:rPr lang="ko-KR" altLang="en-US" dirty="0"/>
              <a:t>지도학습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23DF45-F857-17A7-9E37-21B677D39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487DFD-A8D9-F0BF-57DC-B5FD729F809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152128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err="1"/>
              <a:t>치와와랑</a:t>
            </a:r>
            <a:r>
              <a:rPr lang="ko-KR" altLang="en-US" dirty="0"/>
              <a:t> </a:t>
            </a:r>
            <a:r>
              <a:rPr lang="ko-KR" altLang="en-US" dirty="0" err="1"/>
              <a:t>머핀은</a:t>
            </a:r>
            <a:r>
              <a:rPr lang="ko-KR" altLang="en-US" dirty="0"/>
              <a:t> 비슷하게 생겼다</a:t>
            </a:r>
            <a:r>
              <a:rPr lang="en-US" altLang="ko-KR" dirty="0"/>
              <a:t>. </a:t>
            </a:r>
            <a:r>
              <a:rPr lang="ko-KR" altLang="en-US" dirty="0"/>
              <a:t>멀리서 보면 솔직히</a:t>
            </a:r>
            <a:r>
              <a:rPr lang="en-US" altLang="ko-KR" dirty="0"/>
              <a:t> </a:t>
            </a:r>
            <a:r>
              <a:rPr lang="ko-KR" altLang="en-US" dirty="0"/>
              <a:t>사람도 착각한다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지도 학습을 통해 컴퓨터에게 해당 사진이 무엇인지 알려줘야 한다</a:t>
            </a:r>
            <a:r>
              <a:rPr lang="en-US" altLang="ko-KR" dirty="0"/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80C47C7-FDB7-1CE7-A84D-207960250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492896"/>
            <a:ext cx="4045136" cy="404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2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9A10D-D887-724F-B312-C02D6E9DD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EA2CE-BD1E-AAEA-88E9-7A38768FB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 </a:t>
            </a:r>
            <a:r>
              <a:rPr lang="en-US" altLang="ko-KR" dirty="0"/>
              <a:t>- </a:t>
            </a:r>
            <a:r>
              <a:rPr lang="ko-KR" altLang="en-US" dirty="0"/>
              <a:t>지도학습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AA45CF-063F-ABA5-9FFB-6621A5F0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F293C6-EEAD-FF29-68F2-351E73E1722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152128"/>
          </a:xfrm>
        </p:spPr>
        <p:txBody>
          <a:bodyPr>
            <a:normAutofit/>
          </a:bodyPr>
          <a:lstStyle/>
          <a:p>
            <a:r>
              <a:rPr lang="ko-KR" altLang="en-US" dirty="0"/>
              <a:t>지도학습은 </a:t>
            </a:r>
            <a:r>
              <a:rPr lang="en-US" altLang="ko-KR" dirty="0"/>
              <a:t>`</a:t>
            </a:r>
            <a:r>
              <a:rPr lang="ko-KR" altLang="en-US" b="1" dirty="0">
                <a:solidFill>
                  <a:srgbClr val="FF0000"/>
                </a:solidFill>
              </a:rPr>
              <a:t>정답</a:t>
            </a:r>
            <a:r>
              <a:rPr lang="ko-KR" altLang="en-US" dirty="0"/>
              <a:t>을 알려주면서 배우는 방법</a:t>
            </a:r>
            <a:r>
              <a:rPr lang="en-US" altLang="ko-KR" dirty="0"/>
              <a:t>`</a:t>
            </a:r>
          </a:p>
          <a:p>
            <a:pPr lvl="1"/>
            <a:r>
              <a:rPr lang="ko-KR" altLang="en-US" dirty="0"/>
              <a:t>선생님이 문제와 답을 알려주고</a:t>
            </a:r>
            <a:r>
              <a:rPr lang="en-US" altLang="ko-KR" dirty="0"/>
              <a:t>, </a:t>
            </a:r>
            <a:r>
              <a:rPr lang="ko-KR" altLang="en-US" dirty="0"/>
              <a:t>학생이 공부해서 비슷한 문제를 풀 수 있게 되는 것과 같다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FC86609-29ED-18FE-609B-898D0027E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90" y="3204614"/>
            <a:ext cx="1385972" cy="12732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58BFB9-C3CA-4133-AC65-32E564F619DC}"/>
              </a:ext>
            </a:extLst>
          </p:cNvPr>
          <p:cNvSpPr txBox="1"/>
          <p:nvPr/>
        </p:nvSpPr>
        <p:spPr>
          <a:xfrm>
            <a:off x="-13968" y="5398096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이 사진은 인절미가 아니고 강아지야</a:t>
            </a:r>
            <a:r>
              <a:rPr lang="en-US" altLang="ko-KR" sz="1400" b="1" dirty="0"/>
              <a:t>~!</a:t>
            </a:r>
            <a:endParaRPr lang="ko-KR" altLang="en-US" sz="14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EA0F97-3C13-57E3-433A-980C7FE5FC88}"/>
              </a:ext>
            </a:extLst>
          </p:cNvPr>
          <p:cNvSpPr/>
          <p:nvPr/>
        </p:nvSpPr>
        <p:spPr>
          <a:xfrm>
            <a:off x="3031394" y="3892415"/>
            <a:ext cx="1076554" cy="5854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학습완료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E54C78B-B5A1-6C99-FEF9-5F2D2A394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42" y="3414360"/>
            <a:ext cx="2043167" cy="14712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85F3265-9F36-10CE-7B95-371FB8E1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0" y="3932205"/>
            <a:ext cx="1385972" cy="127326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C8F8ABE-9D66-F15D-742B-2452396EA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96" y="3461778"/>
            <a:ext cx="1385972" cy="12732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79317A-4823-B8F7-9918-44356F53B546}"/>
              </a:ext>
            </a:extLst>
          </p:cNvPr>
          <p:cNvSpPr txBox="1"/>
          <p:nvPr/>
        </p:nvSpPr>
        <p:spPr>
          <a:xfrm>
            <a:off x="4799353" y="4968815"/>
            <a:ext cx="1492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강아지 입니까</a:t>
            </a:r>
            <a:r>
              <a:rPr lang="en-US" altLang="ko-KR" sz="1400" b="1" dirty="0"/>
              <a:t>?</a:t>
            </a:r>
            <a:endParaRPr lang="ko-KR" altLang="en-US" sz="14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4D3E0EA-432E-3C75-B29B-C1074C162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695" y="3429000"/>
            <a:ext cx="2043167" cy="1456584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97F97682-D23D-7932-33F5-A156BE9104FB}"/>
              </a:ext>
            </a:extLst>
          </p:cNvPr>
          <p:cNvSpPr/>
          <p:nvPr/>
        </p:nvSpPr>
        <p:spPr>
          <a:xfrm>
            <a:off x="2631727" y="4030759"/>
            <a:ext cx="286429" cy="30877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9F387283-C4E4-FD51-13AC-A4277B66F8F8}"/>
              </a:ext>
            </a:extLst>
          </p:cNvPr>
          <p:cNvSpPr/>
          <p:nvPr/>
        </p:nvSpPr>
        <p:spPr>
          <a:xfrm>
            <a:off x="4215653" y="4044661"/>
            <a:ext cx="286429" cy="30877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18E657C8-EC1B-CA64-89F0-89FCAB8B9231}"/>
              </a:ext>
            </a:extLst>
          </p:cNvPr>
          <p:cNvSpPr/>
          <p:nvPr/>
        </p:nvSpPr>
        <p:spPr>
          <a:xfrm>
            <a:off x="6606287" y="4014174"/>
            <a:ext cx="286429" cy="30877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29814E-8C28-5BD0-FB77-5C7CE7834F4D}"/>
              </a:ext>
            </a:extLst>
          </p:cNvPr>
          <p:cNvSpPr txBox="1"/>
          <p:nvPr/>
        </p:nvSpPr>
        <p:spPr>
          <a:xfrm>
            <a:off x="7051122" y="4963925"/>
            <a:ext cx="1804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ㄱ</a:t>
            </a:r>
            <a:r>
              <a:rPr lang="en-US" altLang="ko-KR" sz="1400" b="1" dirty="0"/>
              <a:t>..</a:t>
            </a:r>
            <a:r>
              <a:rPr lang="ko-KR" altLang="en-US" sz="1400" b="1" dirty="0"/>
              <a:t>강 아니 인절미</a:t>
            </a:r>
            <a:r>
              <a:rPr lang="en-US" altLang="ko-KR" sz="1400" b="1" dirty="0"/>
              <a:t>!</a:t>
            </a:r>
            <a:endParaRPr lang="ko-KR" altLang="en-US" sz="14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BC5D21E-5001-870C-DFCB-CFD265219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62" y="2798728"/>
            <a:ext cx="1385972" cy="12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0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16409-BA50-070E-8E63-E5048969D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38C68-DD27-FFE8-D53A-368345210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 </a:t>
            </a:r>
            <a:r>
              <a:rPr lang="en-US" altLang="ko-KR" dirty="0"/>
              <a:t>– </a:t>
            </a:r>
            <a:r>
              <a:rPr lang="ko-KR" altLang="en-US" dirty="0"/>
              <a:t>지도학습</a:t>
            </a:r>
            <a:r>
              <a:rPr lang="en-US" altLang="ko-KR" dirty="0"/>
              <a:t>(</a:t>
            </a:r>
            <a:r>
              <a:rPr lang="ko-KR" altLang="en-US" dirty="0" err="1"/>
              <a:t>라벨링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0A428C-EC87-C2AE-ED90-652B8F92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AA84A-CB51-A020-D6A5-8D6C8E68FB4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68012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라벨링이란</a:t>
            </a:r>
            <a:r>
              <a:rPr lang="ko-KR" altLang="en-US" dirty="0"/>
              <a:t> 데이터를 분류하거나 태그를 붙이는 작업</a:t>
            </a:r>
            <a:r>
              <a:rPr lang="en-US" altLang="ko-KR" dirty="0"/>
              <a:t>. </a:t>
            </a:r>
            <a:r>
              <a:rPr lang="ko-KR" altLang="en-US" dirty="0"/>
              <a:t>주로 정답을 부여하는 데 초점이 맞춰져 있음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9A438-4373-15F8-714E-0A5F9D6BF36F}"/>
              </a:ext>
            </a:extLst>
          </p:cNvPr>
          <p:cNvSpPr txBox="1"/>
          <p:nvPr/>
        </p:nvSpPr>
        <p:spPr>
          <a:xfrm>
            <a:off x="1507662" y="5332566"/>
            <a:ext cx="6363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 데이터에서 강아지 사진에 강아지라는 라벨을 붙임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8D1574-09D6-21CF-CFE9-7F7098B3B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348880"/>
            <a:ext cx="3171269" cy="2749103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2406CB86-9517-34BC-F24C-0C771A0F4297}"/>
              </a:ext>
            </a:extLst>
          </p:cNvPr>
          <p:cNvSpPr/>
          <p:nvPr/>
        </p:nvSpPr>
        <p:spPr>
          <a:xfrm>
            <a:off x="5724128" y="2708920"/>
            <a:ext cx="914400" cy="612648"/>
          </a:xfrm>
          <a:prstGeom prst="wedgeRectCallout">
            <a:avLst>
              <a:gd name="adj1" fmla="val -96561"/>
              <a:gd name="adj2" fmla="val 5670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강아지</a:t>
            </a:r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02CE0F63-FB35-E42E-8002-4F5B2A172035}"/>
              </a:ext>
            </a:extLst>
          </p:cNvPr>
          <p:cNvSpPr/>
          <p:nvPr/>
        </p:nvSpPr>
        <p:spPr>
          <a:xfrm>
            <a:off x="2123728" y="3110783"/>
            <a:ext cx="914400" cy="612648"/>
          </a:xfrm>
          <a:prstGeom prst="wedgeRectCallout">
            <a:avLst>
              <a:gd name="adj1" fmla="val 103439"/>
              <a:gd name="adj2" fmla="val 6974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강아지</a:t>
            </a:r>
          </a:p>
        </p:txBody>
      </p:sp>
    </p:spTree>
    <p:extLst>
      <p:ext uri="{BB962C8B-B14F-4D97-AF65-F5344CB8AC3E}">
        <p14:creationId xmlns:p14="http://schemas.microsoft.com/office/powerpoint/2010/main" val="455460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181BA-F069-6D28-8B98-7D6047034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E4882-C26E-D045-2293-40067BB5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 </a:t>
            </a:r>
            <a:r>
              <a:rPr lang="en-US" altLang="ko-KR" dirty="0"/>
              <a:t>– </a:t>
            </a:r>
            <a:r>
              <a:rPr lang="ko-KR" altLang="en-US" dirty="0"/>
              <a:t>지도학습</a:t>
            </a:r>
            <a:r>
              <a:rPr lang="en-US" altLang="ko-KR" dirty="0"/>
              <a:t>(</a:t>
            </a:r>
            <a:r>
              <a:rPr lang="ko-KR" altLang="en-US" dirty="0" err="1"/>
              <a:t>어노테이션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7D37E7-4FC0-5B8E-F40C-4FFCD011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DE5794-A854-EFC9-CB50-E06BE3CB3D1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68012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어노테이션은</a:t>
            </a:r>
            <a:r>
              <a:rPr lang="ko-KR" altLang="en-US" dirty="0"/>
              <a:t> 더 많은 정보를 추가하는 광범위한 작업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FDB9CF-376E-7818-43C3-079C02AD6650}"/>
              </a:ext>
            </a:extLst>
          </p:cNvPr>
          <p:cNvSpPr txBox="1"/>
          <p:nvPr/>
        </p:nvSpPr>
        <p:spPr>
          <a:xfrm>
            <a:off x="1507662" y="5805264"/>
            <a:ext cx="6363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모델이 데이터를 더 잘 이해할 수 있도록 </a:t>
            </a:r>
            <a:r>
              <a:rPr lang="en-US" altLang="ko-KR" dirty="0"/>
              <a:t>bounding box</a:t>
            </a:r>
            <a:r>
              <a:rPr lang="ko-KR" altLang="en-US" dirty="0"/>
              <a:t>로 표시하고 다양한 형태의 정보를 제공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1233350-C3D9-D593-3D61-D6EC08D3A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42" y="2020888"/>
            <a:ext cx="7060715" cy="363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08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30BE6-CF9C-64FA-E8F4-588879F6E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F009A-713D-6937-91C3-73AA8669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 </a:t>
            </a:r>
            <a:r>
              <a:rPr lang="en-US" altLang="ko-KR" dirty="0"/>
              <a:t>- </a:t>
            </a:r>
            <a:r>
              <a:rPr lang="ko-KR" altLang="en-US" dirty="0"/>
              <a:t>비지도학습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12D0FD-2C72-8FCB-C446-F0FDE1A06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C51CC-8779-8DD3-D707-7B9C6141638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15212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비지도학습은 </a:t>
            </a:r>
            <a:r>
              <a:rPr lang="en-US" altLang="ko-KR" dirty="0"/>
              <a:t>`</a:t>
            </a:r>
            <a:r>
              <a:rPr lang="ko-KR" altLang="en-US" b="1" dirty="0">
                <a:solidFill>
                  <a:srgbClr val="FF0000"/>
                </a:solidFill>
              </a:rPr>
              <a:t>정답</a:t>
            </a:r>
            <a:r>
              <a:rPr lang="ko-KR" altLang="en-US" dirty="0"/>
              <a:t>을 알려주지 않고 </a:t>
            </a:r>
            <a:r>
              <a:rPr lang="ko-KR" altLang="en-US" dirty="0" err="1"/>
              <a:t>스스스로</a:t>
            </a:r>
            <a:r>
              <a:rPr lang="ko-KR" altLang="en-US" dirty="0"/>
              <a:t> 배우는 방법</a:t>
            </a:r>
            <a:r>
              <a:rPr lang="en-US" altLang="ko-KR" dirty="0"/>
              <a:t>`</a:t>
            </a:r>
          </a:p>
          <a:p>
            <a:pPr lvl="1"/>
            <a:r>
              <a:rPr lang="ko-KR" altLang="en-US" dirty="0"/>
              <a:t>선생님이 아무 말 없이 문제를 주면</a:t>
            </a:r>
            <a:r>
              <a:rPr lang="en-US" altLang="ko-KR" dirty="0"/>
              <a:t>, </a:t>
            </a:r>
            <a:r>
              <a:rPr lang="ko-KR" altLang="en-US" dirty="0"/>
              <a:t>학생은 스스로 문제를 푼다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오로지 데이터셋의 특징과 패턴을 기반으로 판단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10103-232A-EA80-F872-72081F49E642}"/>
              </a:ext>
            </a:extLst>
          </p:cNvPr>
          <p:cNvSpPr/>
          <p:nvPr/>
        </p:nvSpPr>
        <p:spPr>
          <a:xfrm>
            <a:off x="1804143" y="3824455"/>
            <a:ext cx="576064" cy="698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A669B7-A8F9-341B-C61F-4C08ED7AD606}"/>
              </a:ext>
            </a:extLst>
          </p:cNvPr>
          <p:cNvSpPr/>
          <p:nvPr/>
        </p:nvSpPr>
        <p:spPr>
          <a:xfrm>
            <a:off x="2524223" y="4317658"/>
            <a:ext cx="576064" cy="698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22FF94-BF0E-B1BB-4E2B-43524C90974D}"/>
              </a:ext>
            </a:extLst>
          </p:cNvPr>
          <p:cNvSpPr/>
          <p:nvPr/>
        </p:nvSpPr>
        <p:spPr>
          <a:xfrm>
            <a:off x="2596231" y="3450857"/>
            <a:ext cx="576064" cy="698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158E4D-CD51-14CD-5B54-4906885EF2F8}"/>
              </a:ext>
            </a:extLst>
          </p:cNvPr>
          <p:cNvSpPr/>
          <p:nvPr/>
        </p:nvSpPr>
        <p:spPr>
          <a:xfrm>
            <a:off x="3028279" y="3824455"/>
            <a:ext cx="576064" cy="698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3FF5B9B-E847-2C24-2063-CD2E740F4346}"/>
              </a:ext>
            </a:extLst>
          </p:cNvPr>
          <p:cNvSpPr/>
          <p:nvPr/>
        </p:nvSpPr>
        <p:spPr>
          <a:xfrm>
            <a:off x="5292080" y="357409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6AF650-EE5D-A428-7914-8C26BC520D83}"/>
              </a:ext>
            </a:extLst>
          </p:cNvPr>
          <p:cNvSpPr/>
          <p:nvPr/>
        </p:nvSpPr>
        <p:spPr>
          <a:xfrm>
            <a:off x="4750542" y="406879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6C0970C-DCF2-F0EF-D9CB-BBAE4CD1E2E2}"/>
              </a:ext>
            </a:extLst>
          </p:cNvPr>
          <p:cNvSpPr/>
          <p:nvPr/>
        </p:nvSpPr>
        <p:spPr>
          <a:xfrm>
            <a:off x="6084168" y="438788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BA6C82A-9F7F-5F66-30AC-621833410666}"/>
              </a:ext>
            </a:extLst>
          </p:cNvPr>
          <p:cNvSpPr/>
          <p:nvPr/>
        </p:nvSpPr>
        <p:spPr>
          <a:xfrm>
            <a:off x="6233125" y="315439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7FE7B9-2296-3A3E-B852-6D83840C633C}"/>
              </a:ext>
            </a:extLst>
          </p:cNvPr>
          <p:cNvSpPr txBox="1"/>
          <p:nvPr/>
        </p:nvSpPr>
        <p:spPr>
          <a:xfrm flipH="1">
            <a:off x="1619672" y="5687662"/>
            <a:ext cx="643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비슷한 특징이나 패턴을 가진 데이터들끼리 </a:t>
            </a:r>
            <a:r>
              <a:rPr lang="ko-KR" altLang="en-US" dirty="0" err="1">
                <a:solidFill>
                  <a:srgbClr val="FF0000"/>
                </a:solidFill>
              </a:rPr>
              <a:t>군집화</a:t>
            </a:r>
            <a:r>
              <a:rPr lang="ko-KR" altLang="en-US" dirty="0" err="1"/>
              <a:t>한</a:t>
            </a:r>
            <a:r>
              <a:rPr lang="ko-KR" altLang="en-US" dirty="0"/>
              <a:t> 후 </a:t>
            </a:r>
            <a:endParaRPr lang="en-US" altLang="ko-KR" dirty="0"/>
          </a:p>
          <a:p>
            <a:r>
              <a:rPr lang="ko-KR" altLang="en-US" dirty="0"/>
              <a:t>새로운 데이터가 어떤 군집에 속하는지를 추론함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05BF39-E105-8043-0DCA-CB36C93C7B3E}"/>
              </a:ext>
            </a:extLst>
          </p:cNvPr>
          <p:cNvSpPr/>
          <p:nvPr/>
        </p:nvSpPr>
        <p:spPr>
          <a:xfrm>
            <a:off x="1381487" y="3077260"/>
            <a:ext cx="2758465" cy="24399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84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4D7B92-2ABA-17E8-787A-8AAE1FDDD024}"/>
              </a:ext>
            </a:extLst>
          </p:cNvPr>
          <p:cNvSpPr/>
          <p:nvPr/>
        </p:nvSpPr>
        <p:spPr>
          <a:xfrm>
            <a:off x="4689348" y="3055004"/>
            <a:ext cx="2758465" cy="24399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84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97252F-2C57-8270-4125-7669D10A58AB}"/>
              </a:ext>
            </a:extLst>
          </p:cNvPr>
          <p:cNvSpPr/>
          <p:nvPr/>
        </p:nvSpPr>
        <p:spPr>
          <a:xfrm>
            <a:off x="2145432" y="4653575"/>
            <a:ext cx="576064" cy="698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3ADF5A4-F8C4-E591-0AF1-27E462C9B023}"/>
              </a:ext>
            </a:extLst>
          </p:cNvPr>
          <p:cNvSpPr/>
          <p:nvPr/>
        </p:nvSpPr>
        <p:spPr>
          <a:xfrm>
            <a:off x="6399817" y="375324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492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9BD9-E9B8-FAF7-2FDA-5F1C815C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C445C-899E-8EB7-17E1-3005724CA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 </a:t>
            </a:r>
            <a:r>
              <a:rPr lang="en-US" altLang="ko-KR" dirty="0"/>
              <a:t>- </a:t>
            </a:r>
            <a:r>
              <a:rPr lang="ko-KR" altLang="en-US" dirty="0"/>
              <a:t>강화학습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1EFC87-62F3-AEA8-36BE-FD87A86E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3A097A-65AA-E065-622F-C7E2E3A19F6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152128"/>
          </a:xfrm>
        </p:spPr>
        <p:txBody>
          <a:bodyPr>
            <a:normAutofit/>
          </a:bodyPr>
          <a:lstStyle/>
          <a:p>
            <a:r>
              <a:rPr lang="ko-KR" altLang="en-US" dirty="0"/>
              <a:t>강화학습은 </a:t>
            </a:r>
            <a:r>
              <a:rPr lang="en-US" altLang="ko-KR" dirty="0"/>
              <a:t>`</a:t>
            </a:r>
            <a:r>
              <a:rPr lang="ko-KR" altLang="en-US" b="1" dirty="0">
                <a:solidFill>
                  <a:srgbClr val="FF0000"/>
                </a:solidFill>
              </a:rPr>
              <a:t>당근</a:t>
            </a:r>
            <a:r>
              <a:rPr lang="ko-KR" altLang="en-US" dirty="0"/>
              <a:t>과 </a:t>
            </a:r>
            <a:r>
              <a:rPr lang="ko-KR" altLang="en-US" b="1" dirty="0">
                <a:solidFill>
                  <a:srgbClr val="FF0000"/>
                </a:solidFill>
              </a:rPr>
              <a:t>채찍</a:t>
            </a:r>
            <a:r>
              <a:rPr lang="ko-KR" altLang="en-US" dirty="0"/>
              <a:t>을 통해 배우는 방법</a:t>
            </a:r>
            <a:r>
              <a:rPr lang="en-US" altLang="ko-KR" dirty="0"/>
              <a:t>`</a:t>
            </a:r>
          </a:p>
          <a:p>
            <a:pPr lvl="1"/>
            <a:r>
              <a:rPr lang="ko-KR" altLang="en-US" dirty="0"/>
              <a:t>선생님이 학생에게 잘하면 칭찬을 주고 못하면 벌을 주면서 더 잘도록 배우는 것과 같다</a:t>
            </a:r>
            <a:r>
              <a:rPr lang="en-US" altLang="ko-KR" dirty="0"/>
              <a:t>.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AC5B08C-70FC-171E-17AB-FBF25E81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815" y="2780928"/>
            <a:ext cx="5490369" cy="331555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1B97593-26D6-3499-C4AA-17B6B7E2328C}"/>
              </a:ext>
            </a:extLst>
          </p:cNvPr>
          <p:cNvSpPr txBox="1"/>
          <p:nvPr/>
        </p:nvSpPr>
        <p:spPr>
          <a:xfrm flipH="1">
            <a:off x="2683357" y="6199853"/>
            <a:ext cx="643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자율주행은 대표적인 강화학습</a:t>
            </a:r>
          </a:p>
        </p:txBody>
      </p:sp>
    </p:spTree>
    <p:extLst>
      <p:ext uri="{BB962C8B-B14F-4D97-AF65-F5344CB8AC3E}">
        <p14:creationId xmlns:p14="http://schemas.microsoft.com/office/powerpoint/2010/main" val="1412729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3711</TotalTime>
  <Words>311</Words>
  <Application>Microsoft Office PowerPoint</Application>
  <PresentationFormat>화면 슬라이드 쇼(4:3)</PresentationFormat>
  <Paragraphs>54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HY나무L</vt:lpstr>
      <vt:lpstr>Noto Sans KR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머신 러닝(기계 학습)이란?</vt:lpstr>
      <vt:lpstr>머신 러닝</vt:lpstr>
      <vt:lpstr>머신 러닝 - 지도학습</vt:lpstr>
      <vt:lpstr>머신 러닝 - 지도학습</vt:lpstr>
      <vt:lpstr>머신 러닝 – 지도학습(라벨링)</vt:lpstr>
      <vt:lpstr>머신 러닝 – 지도학습(어노테이션)</vt:lpstr>
      <vt:lpstr>머신 러닝 - 비지도학습</vt:lpstr>
      <vt:lpstr>머신 러닝 - 강화학습</vt:lpstr>
      <vt:lpstr>파이썬(Python)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CEO</cp:lastModifiedBy>
  <cp:revision>582</cp:revision>
  <dcterms:created xsi:type="dcterms:W3CDTF">2011-08-27T14:53:28Z</dcterms:created>
  <dcterms:modified xsi:type="dcterms:W3CDTF">2025-04-11T06:57:46Z</dcterms:modified>
</cp:coreProperties>
</file>